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  <p:sldMasterId id="2147483690" r:id="rId3"/>
  </p:sldMasterIdLst>
  <p:notesMasterIdLst>
    <p:notesMasterId r:id="rId43"/>
  </p:notesMasterIdLst>
  <p:sldIdLst>
    <p:sldId id="257" r:id="rId4"/>
    <p:sldId id="268" r:id="rId5"/>
    <p:sldId id="259" r:id="rId6"/>
    <p:sldId id="264" r:id="rId7"/>
    <p:sldId id="282" r:id="rId8"/>
    <p:sldId id="283" r:id="rId9"/>
    <p:sldId id="267" r:id="rId10"/>
    <p:sldId id="293" r:id="rId11"/>
    <p:sldId id="260" r:id="rId12"/>
    <p:sldId id="269" r:id="rId13"/>
    <p:sldId id="298" r:id="rId14"/>
    <p:sldId id="299" r:id="rId15"/>
    <p:sldId id="278" r:id="rId16"/>
    <p:sldId id="261" r:id="rId17"/>
    <p:sldId id="270" r:id="rId18"/>
    <p:sldId id="271" r:id="rId19"/>
    <p:sldId id="294" r:id="rId20"/>
    <p:sldId id="295" r:id="rId21"/>
    <p:sldId id="296" r:id="rId22"/>
    <p:sldId id="297" r:id="rId23"/>
    <p:sldId id="284" r:id="rId24"/>
    <p:sldId id="289" r:id="rId25"/>
    <p:sldId id="290" r:id="rId26"/>
    <p:sldId id="291" r:id="rId27"/>
    <p:sldId id="272" r:id="rId28"/>
    <p:sldId id="262" r:id="rId29"/>
    <p:sldId id="273" r:id="rId30"/>
    <p:sldId id="287" r:id="rId31"/>
    <p:sldId id="274" r:id="rId32"/>
    <p:sldId id="286" r:id="rId33"/>
    <p:sldId id="288" r:id="rId34"/>
    <p:sldId id="280" r:id="rId35"/>
    <p:sldId id="263" r:id="rId36"/>
    <p:sldId id="265" r:id="rId37"/>
    <p:sldId id="266" r:id="rId38"/>
    <p:sldId id="300" r:id="rId39"/>
    <p:sldId id="292" r:id="rId40"/>
    <p:sldId id="281" r:id="rId41"/>
    <p:sldId id="275" r:id="rId42"/>
  </p:sldIdLst>
  <p:sldSz cx="12192000" cy="6858000"/>
  <p:notesSz cx="6858000" cy="9144000"/>
  <p:custShowLst>
    <p:custShow name="Phần I" id="0">
      <p:sldLst>
        <p:sld r:id="rId6"/>
        <p:sld r:id="rId7"/>
        <p:sld r:id="rId8"/>
        <p:sld r:id="rId9"/>
        <p:sld r:id="rId10"/>
        <p:sld r:id="rId11"/>
      </p:sldLst>
    </p:custShow>
    <p:custShow name="Phần II" id="1">
      <p:sldLst>
        <p:sld r:id="rId12"/>
        <p:sld r:id="rId13"/>
        <p:sld r:id="rId14"/>
        <p:sld r:id="rId15"/>
        <p:sld r:id="rId16"/>
      </p:sldLst>
    </p:custShow>
    <p:custShow name="Phần III" id="2">
      <p:sldLst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</p:sldLst>
    </p:custShow>
    <p:custShow name="Phần IV" id="3">
      <p:sldLst>
        <p:sld r:id="rId29"/>
        <p:sld r:id="rId30"/>
        <p:sld r:id="rId31"/>
        <p:sld r:id="rId32"/>
        <p:sld r:id="rId33"/>
        <p:sld r:id="rId34"/>
        <p:sld r:id="rId35"/>
      </p:sldLst>
    </p:custShow>
    <p:custShow name="Phần V" id="4">
      <p:sldLst>
        <p:sld r:id="rId36"/>
        <p:sld r:id="rId37"/>
        <p:sld r:id="rId38"/>
        <p:sld r:id="rId39"/>
        <p:sld r:id="rId40"/>
        <p:sld r:id="rId41"/>
        <p:sld r:id="rId4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E132F-DD28-4601-9998-E52DB611859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B6CB-CF82-490C-BCDA-47C5D222D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nạn</a:t>
            </a:r>
            <a:r>
              <a:rPr lang="en-US" baseline="0" dirty="0" smtClean="0"/>
              <a:t> hacker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tiến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lĩnh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vực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phishing, probing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chiếm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tuyến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FB6CB-CF82-490C-BCDA-47C5D222D1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CanadaBusiness</a:t>
            </a:r>
            <a:r>
              <a:rPr lang="en-US" baseline="0" dirty="0" smtClean="0"/>
              <a:t> (RBC)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tiền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Ngân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HSBC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Ngân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KBC </a:t>
            </a:r>
            <a:r>
              <a:rPr lang="en-US" baseline="0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Blockchain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vừa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48CE4-5854-4AD3-AC65-5D1C99D9E4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7FB6CB-CF82-490C-BCDA-47C5D222D1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6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96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0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61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537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03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3434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3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53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20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505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794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3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627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67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640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676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53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755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91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00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6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05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8456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9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177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575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039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71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4075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1465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06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5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3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2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36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7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2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101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5523AA-92B6-4293-9B52-472132EE5305}" type="datetimeFigureOut">
              <a:rPr lang="en-US" smtClean="0"/>
              <a:t>21/12/2018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E27F54-6EFC-4E45-9A6A-401D48D6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age result for blockchain ban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635"/>
            <a:ext cx="12192000" cy="58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8446" y="0"/>
            <a:ext cx="10273554" cy="981635"/>
          </a:xfr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5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SEMINAR CHUYÊN ĐỀ</a:t>
            </a:r>
            <a:endParaRPr lang="en-US" sz="5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71"/>
            <a:ext cx="1918446" cy="970367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1084309" y="1584089"/>
            <a:ext cx="10023382" cy="1374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 DỤNG CÔNG NGHỆ BLOCKCHAIN TRONG GỬI TIẾT KIỆM TẠI NGÂN HÀNG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55560" y="4431624"/>
            <a:ext cx="10680881" cy="2353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tabLst>
                <a:tab pos="3200400" algn="l"/>
              </a:tabLst>
            </a:pP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bày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150000"/>
              </a:lnSpc>
              <a:tabLst>
                <a:tab pos="3200400" algn="l"/>
              </a:tabLst>
            </a:pP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Ngô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Trần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Thiện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Ân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-	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Mã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3115410005 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Lớp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DCT1155</a:t>
            </a:r>
          </a:p>
          <a:p>
            <a:pPr algn="l">
              <a:lnSpc>
                <a:spcPct val="150000"/>
              </a:lnSpc>
              <a:tabLst>
                <a:tab pos="3200400" algn="l"/>
              </a:tabLst>
            </a:pP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Võ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Tấn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Hiếu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-	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Mã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3115410040 -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Lớp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DCT1155</a:t>
            </a:r>
          </a:p>
          <a:p>
            <a:pPr algn="l">
              <a:lnSpc>
                <a:spcPct val="150000"/>
              </a:lnSpc>
              <a:tabLst>
                <a:tab pos="3200400" algn="l"/>
              </a:tabLst>
            </a:pP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Lê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Trần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Anh 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Khang	-	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Mã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5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3114410060 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- </a:t>
            </a:r>
            <a:r>
              <a:rPr lang="en-US" sz="2500" b="1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Lớp</a:t>
            </a:r>
            <a:r>
              <a:rPr lang="en-US" sz="25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2500" b="1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DCT1142</a:t>
            </a:r>
            <a:endParaRPr lang="en-US" sz="2500" b="1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9" y="3369306"/>
            <a:ext cx="10023382" cy="6513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Kim </a:t>
            </a:r>
            <a:r>
              <a:rPr lang="en-US" sz="3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Khánh</a:t>
            </a:r>
            <a:endParaRPr lang="en-US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5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9" y="1843088"/>
            <a:ext cx="4916441" cy="42500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record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block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VỀ BLOCKCHAIN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93693" y="5514333"/>
            <a:ext cx="4560863" cy="10004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235" y="1522736"/>
            <a:ext cx="2663777" cy="39915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24987" y="3171825"/>
            <a:ext cx="776326" cy="1028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 gian</a:t>
            </a:r>
            <a:endParaRPr lang="en-US" sz="20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004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9" y="1843088"/>
            <a:ext cx="4916441" cy="3671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block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chốt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băm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(hash), Proof-of-Work,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Nonce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transaction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HỆ THỐNG BLOCK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06" y="1843088"/>
            <a:ext cx="4872038" cy="32365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693693" y="5514333"/>
            <a:ext cx="4560863" cy="10004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block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0281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65258" y="1843088"/>
            <a:ext cx="5030741" cy="46716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cậy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miner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trại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mỏ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block.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5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 TRÒ XÃ HỘI CỦA BLOCKCHAIN</a:t>
            </a:r>
            <a:endParaRPr lang="en-US" sz="4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18683" y="5514333"/>
            <a:ext cx="4564015" cy="10004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3: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Tầm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Image result for vÃ­ dá»¥ vá» blockchain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3" y="1843088"/>
            <a:ext cx="4413997" cy="351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593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9" y="1771650"/>
            <a:ext cx="5130754" cy="4186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IPFS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hypermedia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phối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Peer-to-Peer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ngăn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chặn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chiếm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DDoS.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THỨC IPFS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ttp vs IPF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522736"/>
            <a:ext cx="4892627" cy="41916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15063" y="5714358"/>
            <a:ext cx="5039493" cy="10004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4: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IPFS </a:t>
            </a:r>
            <a:r>
              <a:rPr lang="en-US" sz="3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HTTP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700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788" y="3095905"/>
            <a:ext cx="9776011" cy="2420472"/>
          </a:xfrm>
        </p:spPr>
        <p:txBody>
          <a:bodyPr>
            <a:noAutofit/>
          </a:bodyPr>
          <a:lstStyle/>
          <a:p>
            <a:pPr algn="r"/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</a:t>
            </a:r>
            <a:b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38" y="742950"/>
            <a:ext cx="439550" cy="444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72799" y="1671637"/>
            <a:ext cx="439550" cy="4414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96788" y="739021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4799" y="5619616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96788" y="1465159"/>
            <a:ext cx="9776011" cy="87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</a:t>
            </a:r>
            <a:r>
              <a:rPr lang="en-US" sz="6000" b="1" u="sng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9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USE-CASE TỔNG QUAN</a:t>
            </a:r>
            <a:endParaRPr lang="en-US" sz="4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8" y="1714501"/>
            <a:ext cx="10023381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31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LƯU ĐỒ USE-CASE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777567"/>
              </p:ext>
            </p:extLst>
          </p:nvPr>
        </p:nvGraphicFramePr>
        <p:xfrm>
          <a:off x="1084307" y="1748366"/>
          <a:ext cx="10023382" cy="48529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1691"/>
                <a:gridCol w="5011691"/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đồ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đồ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Use-case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chi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Manage Account, Sending, Records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Withdrawal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để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trước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phải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7416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ký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xem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8496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LƯU ĐỒ USE-CASE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60209"/>
              </p:ext>
            </p:extLst>
          </p:nvPr>
        </p:nvGraphicFramePr>
        <p:xfrm>
          <a:off x="1084307" y="1748366"/>
          <a:ext cx="10023383" cy="45984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1691"/>
                <a:gridCol w="2505846"/>
                <a:gridCol w="2505846"/>
              </a:tblGrid>
              <a:tr h="37084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kiện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động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Phản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hồi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của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thống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54200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Manage Account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ký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hàng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Nhấp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nút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lên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thống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thống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ký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lên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Blockchain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block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6781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LƯU ĐỒ USE-CASE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523008"/>
              </p:ext>
            </p:extLst>
          </p:nvPr>
        </p:nvGraphicFramePr>
        <p:xfrm>
          <a:off x="1084307" y="1748365"/>
          <a:ext cx="10023383" cy="4523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1691"/>
                <a:gridCol w="2505846"/>
                <a:gridCol w="2505846"/>
              </a:tblGrid>
              <a:tr h="452384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kiện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Sending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hạn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IPFS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MetaMask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MetaMask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khách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hàng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9458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LƯU ĐỒ USE-CASE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25324"/>
              </p:ext>
            </p:extLst>
          </p:nvPr>
        </p:nvGraphicFramePr>
        <p:xfrm>
          <a:off x="1084307" y="1748365"/>
          <a:ext cx="10023383" cy="4523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1691"/>
                <a:gridCol w="2505846"/>
                <a:gridCol w="2505846"/>
              </a:tblGrid>
              <a:tr h="452384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kiện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Records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IPFS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MetaMask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dưới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Request.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9150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hlinkClick r:id="" action="ppaction://customshow?id=0&amp;return=true"/>
          </p:cNvPr>
          <p:cNvSpPr/>
          <p:nvPr/>
        </p:nvSpPr>
        <p:spPr>
          <a:xfrm>
            <a:off x="1398494" y="1640542"/>
            <a:ext cx="9816353" cy="6589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CHƯƠNG I: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GIỚI THIỆU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981634"/>
          </a:xfr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lang="en-US" sz="5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US" sz="5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lowchart: Decision 6">
            <a:hlinkClick r:id="" action="ppaction://customshow?id=0&amp;return=true"/>
          </p:cNvPr>
          <p:cNvSpPr/>
          <p:nvPr/>
        </p:nvSpPr>
        <p:spPr>
          <a:xfrm>
            <a:off x="833715" y="1640542"/>
            <a:ext cx="1183342" cy="6589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" action="ppaction://customshow?id=1&amp;return=true"/>
          </p:cNvPr>
          <p:cNvSpPr/>
          <p:nvPr/>
        </p:nvSpPr>
        <p:spPr>
          <a:xfrm>
            <a:off x="1398494" y="2685215"/>
            <a:ext cx="9816353" cy="6589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CHƯƠNG II: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KIẾN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THỨC NỀN TẢNG</a:t>
            </a:r>
          </a:p>
        </p:txBody>
      </p:sp>
      <p:sp>
        <p:nvSpPr>
          <p:cNvPr id="22" name="Flowchart: Decision 21">
            <a:hlinkClick r:id="" action="ppaction://customshow?id=1&amp;return=true"/>
          </p:cNvPr>
          <p:cNvSpPr/>
          <p:nvPr/>
        </p:nvSpPr>
        <p:spPr>
          <a:xfrm>
            <a:off x="833715" y="2685215"/>
            <a:ext cx="1183342" cy="6589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hlinkClick r:id="" action="ppaction://customshow?id=2&amp;return=true"/>
          </p:cNvPr>
          <p:cNvSpPr/>
          <p:nvPr/>
        </p:nvSpPr>
        <p:spPr>
          <a:xfrm>
            <a:off x="1398494" y="3729888"/>
            <a:ext cx="9816353" cy="6589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CHƯƠNG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III: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THIẾT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KẾ HỆ THỐNG</a:t>
            </a:r>
          </a:p>
        </p:txBody>
      </p:sp>
      <p:sp>
        <p:nvSpPr>
          <p:cNvPr id="24" name="Flowchart: Decision 23">
            <a:hlinkClick r:id="" action="ppaction://customshow?id=2&amp;return=true"/>
          </p:cNvPr>
          <p:cNvSpPr/>
          <p:nvPr/>
        </p:nvSpPr>
        <p:spPr>
          <a:xfrm>
            <a:off x="833715" y="3729888"/>
            <a:ext cx="1183342" cy="6589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" action="ppaction://customshow?id=3&amp;return=true"/>
          </p:cNvPr>
          <p:cNvSpPr/>
          <p:nvPr/>
        </p:nvSpPr>
        <p:spPr>
          <a:xfrm>
            <a:off x="1398494" y="4774561"/>
            <a:ext cx="9816353" cy="6589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CHƯƠNG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IV: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THỰC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</p:txBody>
      </p:sp>
      <p:sp>
        <p:nvSpPr>
          <p:cNvPr id="26" name="Flowchart: Decision 25">
            <a:hlinkClick r:id="" action="ppaction://customshow?id=3&amp;return=true"/>
          </p:cNvPr>
          <p:cNvSpPr/>
          <p:nvPr/>
        </p:nvSpPr>
        <p:spPr>
          <a:xfrm>
            <a:off x="833715" y="4774561"/>
            <a:ext cx="1183342" cy="6589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Click r:id="" action="ppaction://customshow?id=4"/>
          </p:cNvPr>
          <p:cNvSpPr/>
          <p:nvPr/>
        </p:nvSpPr>
        <p:spPr>
          <a:xfrm>
            <a:off x="1398494" y="5819234"/>
            <a:ext cx="9816353" cy="65890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CHƯƠNG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V: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KẾT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</a:p>
        </p:txBody>
      </p:sp>
      <p:sp>
        <p:nvSpPr>
          <p:cNvPr id="28" name="Flowchart: Decision 27">
            <a:hlinkClick r:id="" action="ppaction://customshow?id=4"/>
          </p:cNvPr>
          <p:cNvSpPr/>
          <p:nvPr/>
        </p:nvSpPr>
        <p:spPr>
          <a:xfrm>
            <a:off x="833715" y="5819234"/>
            <a:ext cx="1183342" cy="65890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415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TẢ LƯU ĐỒ USE-CASE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899073"/>
              </p:ext>
            </p:extLst>
          </p:nvPr>
        </p:nvGraphicFramePr>
        <p:xfrm>
          <a:off x="1084307" y="1748365"/>
          <a:ext cx="10023383" cy="4523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1691"/>
                <a:gridCol w="2505846"/>
                <a:gridCol w="2505846"/>
              </a:tblGrid>
              <a:tr h="452384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luồng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sự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kiện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Chọn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Withdrawal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cần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rút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Nhập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hạn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gửi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phí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transaction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nhận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rút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Lưu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MetaMask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33317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HOẠT ĐỘNG ĐĂNG KÝ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9" y="1700213"/>
            <a:ext cx="10023381" cy="50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945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HOẠT ĐỘNG GỬI TIỀN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8" y="1522736"/>
            <a:ext cx="10023381" cy="53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63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HOẠT ĐỘNG LỊCH SỬ GIAO DỊCH</a:t>
            </a:r>
            <a:endParaRPr lang="en-US" sz="3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8" y="1659572"/>
            <a:ext cx="10023381" cy="51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863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HOẠT ĐỘNG RÚT TIỀN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8" y="1522737"/>
            <a:ext cx="10023381" cy="533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828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ĐỒ TUẦN TỰ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9" y="1522735"/>
            <a:ext cx="10145666" cy="502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9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787" y="4174959"/>
            <a:ext cx="9776011" cy="1277471"/>
          </a:xfrm>
        </p:spPr>
        <p:txBody>
          <a:bodyPr>
            <a:noAutofit/>
          </a:bodyPr>
          <a:lstStyle/>
          <a:p>
            <a:pPr algn="r"/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38" y="742950"/>
            <a:ext cx="439550" cy="444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72799" y="1671637"/>
            <a:ext cx="439550" cy="4414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96788" y="739021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4799" y="5619616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96788" y="1465159"/>
            <a:ext cx="9776011" cy="87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IV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6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 TRƯỜNG CHƯƠNG TRÌNH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8" y="1782588"/>
            <a:ext cx="10023382" cy="710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4308" y="2867473"/>
            <a:ext cx="10023382" cy="3421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: Intel® Core ™ i7 – 4510U CPU @ 2.00 GHz - 2.60 GHz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nhớ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RAM: 8.00 GB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: WIN 8.1 PRO 64-bit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VGA 15-pin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Bàn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laptop DELL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laptop DELL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chuột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Logitech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dây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9970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 TRƯỜNG CHƯƠNG TRÌNH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8" y="1782588"/>
            <a:ext cx="10023382" cy="7107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642146" y="2867473"/>
            <a:ext cx="3416254" cy="2771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IPFS 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NodeJS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Web3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XAMPP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3.0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84308" y="2867473"/>
            <a:ext cx="4549730" cy="27951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Sublime Text 3</a:t>
            </a:r>
          </a:p>
          <a:p>
            <a:pPr algn="l">
              <a:lnSpc>
                <a:spcPct val="150000"/>
              </a:lnSpc>
            </a:pP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Google Chrome</a:t>
            </a:r>
          </a:p>
          <a:p>
            <a:pPr algn="l">
              <a:lnSpc>
                <a:spcPct val="150000"/>
              </a:lnSpc>
            </a:pP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Google Drive</a:t>
            </a:r>
          </a:p>
          <a:p>
            <a:pPr algn="l">
              <a:lnSpc>
                <a:spcPct val="15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158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413076"/>
              </p:ext>
            </p:extLst>
          </p:nvPr>
        </p:nvGraphicFramePr>
        <p:xfrm>
          <a:off x="1084307" y="1985962"/>
          <a:ext cx="10023382" cy="44862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011691"/>
                <a:gridCol w="5011691"/>
              </a:tblGrid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Blockchain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 ID: Account 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Ân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Vừa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Module: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(Manage Account)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bởi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tự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đăng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ký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minh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hay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Đạt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9302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788" y="4238906"/>
            <a:ext cx="9776011" cy="1277471"/>
          </a:xfrm>
        </p:spPr>
        <p:txBody>
          <a:bodyPr>
            <a:noAutofit/>
          </a:bodyPr>
          <a:lstStyle/>
          <a:p>
            <a:pPr algn="r"/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6788" y="1465159"/>
            <a:ext cx="9776011" cy="87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i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7238" y="742950"/>
            <a:ext cx="439550" cy="444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72799" y="1671637"/>
            <a:ext cx="439550" cy="4414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96788" y="739021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4799" y="5619616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662092"/>
              </p:ext>
            </p:extLst>
          </p:nvPr>
        </p:nvGraphicFramePr>
        <p:xfrm>
          <a:off x="1084307" y="1985962"/>
          <a:ext cx="10023382" cy="44862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011691"/>
                <a:gridCol w="5011691"/>
              </a:tblGrid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Blockchain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 ID: Account 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Ân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Vừa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Module: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(Sending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Withdrawal)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bởi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rút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dựa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mà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Tiến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vào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Đạt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911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TEST-CASE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82623"/>
              </p:ext>
            </p:extLst>
          </p:nvPr>
        </p:nvGraphicFramePr>
        <p:xfrm>
          <a:off x="1084307" y="1985962"/>
          <a:ext cx="10023382" cy="44862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011691"/>
                <a:gridCol w="5011691"/>
              </a:tblGrid>
              <a:tr h="9027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Blockchain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ngân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</a:t>
                      </a:r>
                      <a:endParaRPr lang="en-US" sz="20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Case ID: </a:t>
                      </a: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Account </a:t>
                      </a:r>
                      <a:r>
                        <a:rPr lang="en-US" sz="2000" b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Hiếu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Ân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76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Vừa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Tên Module: Tính năng xem lịch sử hoạt động giao dịch (Records)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bởi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Khang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nghiệm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hoạt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động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tất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Ngày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thử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16/12/2018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027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tả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minh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tiền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tài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khoản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thay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Chưa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đạt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chậm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mỗi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hoàn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tất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3395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8" y="1973786"/>
            <a:ext cx="10023382" cy="16489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test-case,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hương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rút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kiệm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THU ĐƯỢC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8" y="4135612"/>
            <a:ext cx="10023382" cy="21223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cải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muộn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gộp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transaction.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860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788" y="4174959"/>
            <a:ext cx="9776011" cy="1277471"/>
          </a:xfrm>
        </p:spPr>
        <p:txBody>
          <a:bodyPr>
            <a:noAutofit/>
          </a:bodyPr>
          <a:lstStyle/>
          <a:p>
            <a:pPr algn="r"/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38" y="742950"/>
            <a:ext cx="439550" cy="444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72799" y="1671637"/>
            <a:ext cx="439550" cy="4414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96788" y="739021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4799" y="5619616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96788" y="1465159"/>
            <a:ext cx="9776011" cy="87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V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9" y="1900241"/>
            <a:ext cx="10023382" cy="18430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hách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smart contract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IPFS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 KẾT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8" y="4235130"/>
            <a:ext cx="10023382" cy="22288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bug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test-case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60572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9" y="1900241"/>
            <a:ext cx="10023382" cy="600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1612" y="2793991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vay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phía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71612" y="4118665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71612" y="4781002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471611" y="5443339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471611" y="3456328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tệ</a:t>
            </a:r>
            <a:r>
              <a:rPr lang="en-US" sz="23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71611" y="6105676"/>
            <a:ext cx="9844090" cy="3962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QRCODE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6458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PHÁT TRIỂN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9" y="1900241"/>
            <a:ext cx="10023382" cy="28717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MainNet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TestNet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localhost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bổ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sung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592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9" y="1971675"/>
            <a:ext cx="10023382" cy="22717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THAM KHẢO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4309" y="4806627"/>
            <a:ext cx="10023382" cy="1123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https://github.com/anhkhangle/BLOCKCHAIN_GDGUITIETKIEM_Nhom01_2018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2165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 &amp; ĐÁP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2216150"/>
            <a:ext cx="3809999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2050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75965" y="3375212"/>
            <a:ext cx="6871447" cy="591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474259" y="2191869"/>
            <a:ext cx="7247964" cy="26356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XIN CHÂN THÀNH CÁM ƠN CÔ VÀ CÁC BẠN ĐÃ </a:t>
            </a:r>
          </a:p>
          <a:p>
            <a:pPr>
              <a:lnSpc>
                <a:spcPct val="100000"/>
              </a:lnSpc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DÕI BÀI BÁO CÁO CỦA NHÓM HÔM NAY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5121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8" y="1900238"/>
            <a:ext cx="10023382" cy="33432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kỷ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21,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4.0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Internet of Thing (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ngừng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tin,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711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ck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-38098"/>
            <a:ext cx="6105526" cy="34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nternet of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86475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4" y="3409951"/>
            <a:ext cx="6086475" cy="34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tiá»n Äiá»n tá»­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48049"/>
            <a:ext cx="6086473" cy="33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7877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8" y="1900238"/>
            <a:ext cx="10023382" cy="27492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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nghệ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Blockchain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đời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nhằm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đáp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ứng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cầu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bảo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mật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thông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tin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giao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dịch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giữa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các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bên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đó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lĩnh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vực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ngân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hàng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trọng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tâm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mục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tiêu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Blockchain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nhắm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đến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chính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ở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phía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khách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hàng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84308" y="5141267"/>
            <a:ext cx="10023382" cy="110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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Sự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hình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thành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của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BitCoin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Ethereum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Smart Contract.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8600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084308" y="1900238"/>
            <a:ext cx="10023382" cy="36718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nay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đang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kèm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84309" y="306843"/>
            <a:ext cx="10023381" cy="941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PHỔ BIẾN CỦA ĐỀ TÀI</a:t>
            </a:r>
            <a:endParaRPr lang="en-US" sz="5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4310" y="1362717"/>
            <a:ext cx="10023381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03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15" y="0"/>
            <a:ext cx="6034086" cy="3857625"/>
          </a:xfrm>
          <a:prstGeom prst="rect">
            <a:avLst/>
          </a:prstGeom>
        </p:spPr>
      </p:pic>
      <p:pic>
        <p:nvPicPr>
          <p:cNvPr id="1028" name="Picture 4" descr="Image result for hsb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157914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7624"/>
            <a:ext cx="12192001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76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788" y="3149551"/>
            <a:ext cx="9776011" cy="2393578"/>
          </a:xfrm>
        </p:spPr>
        <p:txBody>
          <a:bodyPr>
            <a:noAutofit/>
          </a:bodyPr>
          <a:lstStyle/>
          <a:p>
            <a:pPr algn="r"/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THỨC </a:t>
            </a:r>
            <a:b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NỀN TẢNG</a:t>
            </a:r>
            <a:endParaRPr lang="en-US" sz="8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7238" y="742950"/>
            <a:ext cx="439550" cy="44434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972799" y="1671637"/>
            <a:ext cx="439550" cy="441483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96788" y="739021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4799" y="5619616"/>
            <a:ext cx="2818000" cy="4574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96788" y="1465159"/>
            <a:ext cx="9776011" cy="8788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CHƯƠNG Ii</a:t>
            </a:r>
            <a:r>
              <a:rPr lang="en-US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6778</TotalTime>
  <Words>1747</Words>
  <Application>Microsoft Office PowerPoint</Application>
  <PresentationFormat>Widescreen</PresentationFormat>
  <Paragraphs>231</Paragraphs>
  <Slides>39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  <vt:variant>
        <vt:lpstr>Custom Shows</vt:lpstr>
      </vt:variant>
      <vt:variant>
        <vt:i4>5</vt:i4>
      </vt:variant>
    </vt:vector>
  </HeadingPairs>
  <TitlesOfParts>
    <vt:vector size="54" baseType="lpstr">
      <vt:lpstr>Arial</vt:lpstr>
      <vt:lpstr>Calibri</vt:lpstr>
      <vt:lpstr>Calibri Light</vt:lpstr>
      <vt:lpstr>Franklin Gothic Book</vt:lpstr>
      <vt:lpstr>Garamond</vt:lpstr>
      <vt:lpstr>Tahoma</vt:lpstr>
      <vt:lpstr>Wingdings</vt:lpstr>
      <vt:lpstr>Office Theme</vt:lpstr>
      <vt:lpstr>Crop</vt:lpstr>
      <vt:lpstr>Organic</vt:lpstr>
      <vt:lpstr>SEMINAR CHUYÊN ĐỀ</vt:lpstr>
      <vt:lpstr>MỤC LỤC</vt:lpstr>
      <vt:lpstr>GIỚI THIỆU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KIẾN THỨC  NỀN TẢNG</vt:lpstr>
      <vt:lpstr>PowerPoint Presentation</vt:lpstr>
      <vt:lpstr>PowerPoint Presentation</vt:lpstr>
      <vt:lpstr>PowerPoint Presentation</vt:lpstr>
      <vt:lpstr>PowerPoint Presentation</vt:lpstr>
      <vt:lpstr>THIẾT KẾ 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THỰC NGHIỆM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Phần I</vt:lpstr>
      <vt:lpstr>Phần II</vt:lpstr>
      <vt:lpstr>Phần III</vt:lpstr>
      <vt:lpstr>Phần IV</vt:lpstr>
      <vt:lpstr>Phần V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CHUYÊN ĐỀ</dc:title>
  <dc:creator>SGU Khang</dc:creator>
  <cp:lastModifiedBy>SGU Khang</cp:lastModifiedBy>
  <cp:revision>56</cp:revision>
  <dcterms:created xsi:type="dcterms:W3CDTF">2018-12-11T08:58:34Z</dcterms:created>
  <dcterms:modified xsi:type="dcterms:W3CDTF">2018-12-20T17:17:56Z</dcterms:modified>
</cp:coreProperties>
</file>